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5" r:id="rId4"/>
    <p:sldId id="275" r:id="rId5"/>
    <p:sldId id="266" r:id="rId6"/>
    <p:sldId id="259" r:id="rId7"/>
    <p:sldId id="267" r:id="rId8"/>
    <p:sldId id="269" r:id="rId9"/>
    <p:sldId id="274" r:id="rId10"/>
    <p:sldId id="273" r:id="rId11"/>
    <p:sldId id="263" r:id="rId12"/>
    <p:sldId id="268" r:id="rId13"/>
    <p:sldId id="271" r:id="rId14"/>
    <p:sldId id="272" r:id="rId15"/>
    <p:sldId id="262" r:id="rId16"/>
    <p:sldId id="261" r:id="rId17"/>
    <p:sldId id="277" r:id="rId18"/>
    <p:sldId id="264" r:id="rId19"/>
  </p:sldIdLst>
  <p:sldSz cx="14630400" cy="8229600"/>
  <p:notesSz cx="8229600" cy="14630400"/>
  <p:embeddedFontLst>
    <p:embeddedFont>
      <p:font typeface="FZYaoTi" panose="02010601030101010101" pitchFamily="2" charset="-122"/>
      <p:regular r:id="rId21"/>
    </p:embeddedFont>
    <p:embeddedFont>
      <p:font typeface="Inter" panose="02020500000000000000" charset="0"/>
      <p:regular r:id="rId22"/>
    </p:embeddedFont>
    <p:embeddedFont>
      <p:font typeface="細明體_HKSCS" panose="02020500000000000000" pitchFamily="18" charset="-120"/>
      <p:regular r:id="rId23"/>
    </p:embeddedFont>
    <p:embeddedFont>
      <p:font typeface="標楷體" panose="03000509000000000000" pitchFamily="65" charset="-120"/>
      <p:regular r:id="rId24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C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37" autoAdjust="0"/>
    <p:restoredTop sz="94610"/>
  </p:normalViewPr>
  <p:slideViewPr>
    <p:cSldViewPr snapToGrid="0" snapToObjects="1">
      <p:cViewPr varScale="1">
        <p:scale>
          <a:sx n="59" d="100"/>
          <a:sy n="59" d="100"/>
        </p:scale>
        <p:origin x="7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7378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A76D8-C35F-0619-2F59-73E88816D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7D2DC5-BA28-C618-D060-D7CF60EE99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04F6E9-FE33-39B1-FC49-E9D3A58A30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4394A2-976F-4E4B-BA9C-F5BC077AFB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5255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79F39-BD65-B272-6533-D65456493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64DD76-8DB2-C8E3-DDF0-63B2F433B9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2E20D9-F00A-4171-D240-6724EF7237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6D4ED-06C6-9535-E07E-D2A0109AEF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27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080C42-7604-A1B8-7788-D87FBD3B3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A07C0A-8FA5-BE74-376C-FB8652F65A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D28FF6-EDA1-9EC3-5EB3-EB7FB8CB3A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F68C1A-30DA-EC34-5A1B-D1A32E44C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8327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CC2C0E-B700-FB2F-5FB0-276FF2F96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73CB83-0C55-99ED-4D98-15C0DFA714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FEE5A1-6CD5-F2B4-7D40-4C586A15AF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58B68-AB6E-9F94-76AF-1AEE7FA807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748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C6F9E-BAA8-9EAB-BCDA-596924D95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EB6189-1443-682F-78EA-42AC2CBFA1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4B4D60-92E1-381B-71E2-AF96A60EB1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4F301-79E7-692B-9EF0-9A48C1B0AF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1487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949AF-A58E-A00F-13A7-809ECF942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D1B7CA-97BA-63EF-76E3-9FC3D8634F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6DFB17-E77D-0B6B-0D7F-19AE813F03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E95AA-3979-9ABE-AE45-9FC31F3D8C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687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64E604-878B-960B-D51F-7961B1237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F6FAA1-97E6-2659-AB49-A0A8CEF1F9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2BD824-D5A5-6CB0-8053-7602DD0E50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3C550C-3187-AB0B-796C-BB01FFFDED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704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54BFE2-03D8-7626-4B64-54D9DE52D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D3C77C-DF12-1198-6234-4BF562A2A2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BE48D8-9CC7-35C3-D8F2-9E22DE96DE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323DD6-BFE9-41D9-AA90-594DDFDE9E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608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DAC06-B1F3-5402-525C-1C45DE709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68FCCB-B8E0-BFE4-C125-4330ECE878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38D45A-41EC-B7F1-73B3-AE38BFEF2E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004E28-CCC4-3F98-40AA-515322B589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63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D0F43-ABF2-94D9-FBC2-70B92ACF59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33DF12-0F54-5C09-C98F-8A94CB1FE6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45BA74-3C94-E4A0-5615-A05DFC5E72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18B62-0FC5-FC7D-7DFB-45B30A9BCD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8756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A1E1D-10A9-9365-11A9-D6A6CFF32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2859D7-DA59-DD12-C4E1-273602720B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F20D9C-AF97-E50A-CD86-1FFDDF8E44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3A667-0DF6-A8A9-22FC-8BBAE0AD11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140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hyperlink" Target="mailto:B3206880@ulive.pccu.edu.tw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B3230665@ulive.pccu.edu.tw" TargetMode="External"/><Relationship Id="rId5" Type="http://schemas.openxmlformats.org/officeDocument/2006/relationships/hyperlink" Target="https://sheng5526cs.github.io/ATM_Banking_System/" TargetMode="External"/><Relationship Id="rId4" Type="http://schemas.openxmlformats.org/officeDocument/2006/relationships/hyperlink" Target="https://github.com/sheng5526cs/ATM_Banking_System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5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jp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5.png"/><Relationship Id="rId10" Type="http://schemas.openxmlformats.org/officeDocument/2006/relationships/image" Target="../media/image23.png"/><Relationship Id="rId4" Type="http://schemas.openxmlformats.org/officeDocument/2006/relationships/image" Target="../media/image18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7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5.png"/><Relationship Id="rId4" Type="http://schemas.openxmlformats.org/officeDocument/2006/relationships/image" Target="../media/image18.png"/><Relationship Id="rId9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9" y="1371600"/>
            <a:ext cx="7556421" cy="12208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b="1" dirty="0" err="1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Bricolage Grotesque Semi Bold" pitchFamily="34" charset="-120"/>
              </a:rPr>
              <a:t>期末專題報告</a:t>
            </a:r>
            <a:r>
              <a:rPr lang="zh-TW" altLang="en-US" sz="54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Bricolage Grotesque Semi Bold" pitchFamily="34" charset="-120"/>
              </a:rPr>
              <a:t>  </a:t>
            </a:r>
            <a:r>
              <a:rPr lang="en-US" altLang="zh-TW" sz="54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Bricolage Grotesque Semi Bold" pitchFamily="34" charset="-120"/>
              </a:rPr>
              <a:t>-  12</a:t>
            </a:r>
            <a:r>
              <a:rPr lang="zh-TW" altLang="en-US" sz="54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Bricolage Grotesque Semi Bold" pitchFamily="34" charset="-120"/>
              </a:rPr>
              <a:t>組</a:t>
            </a:r>
            <a:endParaRPr lang="en-US" altLang="zh-TW" sz="5400" b="1" dirty="0">
              <a:solidFill>
                <a:srgbClr val="2C2926"/>
              </a:solidFill>
              <a:latin typeface="新細明體" panose="02020500000000000000" pitchFamily="18" charset="-120"/>
              <a:ea typeface="新細明體" panose="02020500000000000000" pitchFamily="18" charset="-120"/>
              <a:cs typeface="Bricolage Grotesque Semi Bold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endParaRPr lang="en-US" sz="5400" b="1" dirty="0"/>
          </a:p>
        </p:txBody>
      </p:sp>
      <p:sp>
        <p:nvSpPr>
          <p:cNvPr id="4" name="Text 1"/>
          <p:cNvSpPr/>
          <p:nvPr/>
        </p:nvSpPr>
        <p:spPr>
          <a:xfrm>
            <a:off x="793790" y="29326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020604" y="293262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altLang="zh-TW" sz="2650" dirty="0">
                <a:solidFill>
                  <a:srgbClr val="2C2926"/>
                </a:solidFill>
                <a:latin typeface="FZYaoTi" panose="02010601030101010101" pitchFamily="2" charset="-122"/>
                <a:ea typeface="FZYaoTi" panose="02010601030101010101" pitchFamily="2" charset="-122"/>
                <a:cs typeface="Bricolage Grotesque Semi Bold" pitchFamily="34" charset="-120"/>
              </a:rPr>
              <a:t>ATM Banking System</a:t>
            </a:r>
            <a:endParaRPr lang="en-US" sz="2650" dirty="0">
              <a:latin typeface="+mj-ea"/>
              <a:ea typeface="+mj-ea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44011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604" y="4401145"/>
            <a:ext cx="7556421" cy="1326713"/>
          </a:xfrm>
          <a:prstGeom prst="roundRect">
            <a:avLst>
              <a:gd name="adj" fmla="val 7181"/>
            </a:avLst>
          </a:prstGeom>
          <a:solidFill>
            <a:srgbClr val="FDF4DB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7962" y="4837687"/>
            <a:ext cx="283488" cy="22681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718807" y="4771119"/>
            <a:ext cx="659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組長 : B3230665 </a:t>
            </a:r>
            <a:r>
              <a:rPr lang="en-US" sz="1750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吳維盛</a:t>
            </a:r>
            <a:endParaRPr lang="en-US" sz="1750" dirty="0">
              <a:solidFill>
                <a:srgbClr val="000000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組員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: B3208660 陳思儒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C8A3B9-FC44-7C1A-1C23-DBF486299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DF41AA94-49C1-F955-26AD-652824836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7FE10DF4-0045-4B18-E901-BA32C9F522C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173" t="40006" r="44892" b="33909"/>
          <a:stretch>
            <a:fillRect/>
          </a:stretch>
        </p:blipFill>
        <p:spPr>
          <a:xfrm>
            <a:off x="9546655" y="1107715"/>
            <a:ext cx="5326733" cy="5472699"/>
          </a:xfrm>
          <a:prstGeom prst="rect">
            <a:avLst/>
          </a:prstGeom>
        </p:spPr>
      </p:pic>
      <p:sp>
        <p:nvSpPr>
          <p:cNvPr id="6" name="Text 3">
            <a:extLst>
              <a:ext uri="{FF2B5EF4-FFF2-40B4-BE49-F238E27FC236}">
                <a16:creationId xmlns:a16="http://schemas.microsoft.com/office/drawing/2014/main" id="{7076E6DC-9986-8B03-0EAE-59EF6335288E}"/>
              </a:ext>
            </a:extLst>
          </p:cNvPr>
          <p:cNvSpPr/>
          <p:nvPr/>
        </p:nvSpPr>
        <p:spPr>
          <a:xfrm>
            <a:off x="5736809" y="-51064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5400" dirty="0">
                <a:latin typeface="+mj-ea"/>
                <a:ea typeface="+mj-ea"/>
              </a:rPr>
              <a:t>Controller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7422D18-72DD-CCD2-6CD0-A4CF18A59A5D}"/>
              </a:ext>
            </a:extLst>
          </p:cNvPr>
          <p:cNvSpPr txBox="1"/>
          <p:nvPr/>
        </p:nvSpPr>
        <p:spPr>
          <a:xfrm>
            <a:off x="417185" y="522855"/>
            <a:ext cx="5845629" cy="742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000" b="1" dirty="0"/>
              <a:t>核心職責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b="1" dirty="0"/>
              <a:t>視窗生命週期管理</a:t>
            </a:r>
            <a:r>
              <a:rPr lang="zh-TW" altLang="en-US" sz="2000" dirty="0"/>
              <a:t> </a:t>
            </a:r>
          </a:p>
          <a:p>
            <a:pPr lvl="1">
              <a:lnSpc>
                <a:spcPct val="150000"/>
              </a:lnSpc>
            </a:pPr>
            <a:r>
              <a:rPr lang="zh-TW" altLang="en-US" sz="2000" dirty="0"/>
              <a:t>創建和銷毀所有視窗實例</a:t>
            </a:r>
          </a:p>
          <a:p>
            <a:pPr lvl="1">
              <a:lnSpc>
                <a:spcPct val="150000"/>
              </a:lnSpc>
            </a:pPr>
            <a:r>
              <a:rPr lang="zh-TW" altLang="en-US" sz="2000" dirty="0"/>
              <a:t>控制視窗間的切換流程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b="1" dirty="0"/>
              <a:t>信號槽連接中心</a:t>
            </a:r>
            <a:r>
              <a:rPr lang="zh-TW" altLang="en-US" sz="2000" dirty="0"/>
              <a:t> </a:t>
            </a:r>
          </a:p>
          <a:p>
            <a:pPr lvl="1">
              <a:lnSpc>
                <a:spcPct val="150000"/>
              </a:lnSpc>
            </a:pPr>
            <a:r>
              <a:rPr lang="zh-TW" altLang="en-US" sz="2000" dirty="0"/>
              <a:t>建立所有視窗間的通信</a:t>
            </a:r>
          </a:p>
          <a:p>
            <a:pPr lvl="1">
              <a:lnSpc>
                <a:spcPct val="150000"/>
              </a:lnSpc>
            </a:pPr>
            <a:r>
              <a:rPr lang="zh-TW" altLang="en-US" sz="2000" dirty="0"/>
              <a:t>處理用戶操作事件路由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b="1" dirty="0"/>
              <a:t>會話管理</a:t>
            </a:r>
            <a:r>
              <a:rPr lang="zh-TW" altLang="en-US" sz="2000" dirty="0"/>
              <a:t> </a:t>
            </a:r>
          </a:p>
          <a:p>
            <a:pPr lvl="1">
              <a:lnSpc>
                <a:spcPct val="150000"/>
              </a:lnSpc>
            </a:pPr>
            <a:r>
              <a:rPr lang="en-US" altLang="zh-TW" sz="2000" dirty="0"/>
              <a:t>90</a:t>
            </a:r>
            <a:r>
              <a:rPr lang="zh-TW" altLang="en-US" sz="2000" dirty="0"/>
              <a:t>秒超時自動登出</a:t>
            </a:r>
          </a:p>
          <a:p>
            <a:pPr lvl="1">
              <a:lnSpc>
                <a:spcPct val="150000"/>
              </a:lnSpc>
            </a:pPr>
            <a:r>
              <a:rPr lang="zh-TW" altLang="en-US" sz="2000" dirty="0"/>
              <a:t>會話狀態追蹤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b="1" dirty="0"/>
              <a:t>全局狀態管理</a:t>
            </a:r>
            <a:r>
              <a:rPr lang="zh-TW" altLang="en-US" sz="2000" dirty="0"/>
              <a:t> </a:t>
            </a:r>
          </a:p>
          <a:p>
            <a:pPr lvl="1">
              <a:lnSpc>
                <a:spcPct val="150000"/>
              </a:lnSpc>
            </a:pPr>
            <a:r>
              <a:rPr lang="zh-TW" altLang="en-US" sz="2000" dirty="0"/>
              <a:t>靜態變數管理用戶資料</a:t>
            </a:r>
          </a:p>
          <a:p>
            <a:pPr lvl="1">
              <a:lnSpc>
                <a:spcPct val="150000"/>
              </a:lnSpc>
            </a:pPr>
            <a:r>
              <a:rPr lang="zh-TW" altLang="en-US" sz="2000" dirty="0"/>
              <a:t>跨視窗資料共享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000" b="1" dirty="0"/>
              <a:t>安全控制</a:t>
            </a:r>
            <a:r>
              <a:rPr lang="zh-TW" altLang="en-US" sz="2000" dirty="0"/>
              <a:t> </a:t>
            </a:r>
          </a:p>
          <a:p>
            <a:pPr lvl="1">
              <a:lnSpc>
                <a:spcPct val="150000"/>
              </a:lnSpc>
            </a:pPr>
            <a:r>
              <a:rPr lang="zh-TW" altLang="en-US" sz="2000" dirty="0"/>
              <a:t>登入驗證流程</a:t>
            </a:r>
          </a:p>
          <a:p>
            <a:pPr lvl="1">
              <a:lnSpc>
                <a:spcPct val="150000"/>
              </a:lnSpc>
            </a:pPr>
            <a:r>
              <a:rPr lang="zh-TW" altLang="en-US" sz="2000" dirty="0"/>
              <a:t>管理權限控制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37083B25-2DEF-9B80-E4CF-A3DAC31BF73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7018" t="6022" r="44949" b="58225"/>
          <a:stretch>
            <a:fillRect/>
          </a:stretch>
        </p:blipFill>
        <p:spPr>
          <a:xfrm>
            <a:off x="4158343" y="850440"/>
            <a:ext cx="5326732" cy="740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614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圖片 20">
            <a:extLst>
              <a:ext uri="{FF2B5EF4-FFF2-40B4-BE49-F238E27FC236}">
                <a16:creationId xmlns:a16="http://schemas.microsoft.com/office/drawing/2014/main" id="{07B9874D-CB1A-F769-571E-D76B0CBB3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599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42797B5E-F4E8-B6DB-F707-48B44CF973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sp>
        <p:nvSpPr>
          <p:cNvPr id="18" name="Text 3">
            <a:extLst>
              <a:ext uri="{FF2B5EF4-FFF2-40B4-BE49-F238E27FC236}">
                <a16:creationId xmlns:a16="http://schemas.microsoft.com/office/drawing/2014/main" id="{1BA32F42-CF3D-639E-FCDD-095425AC397A}"/>
              </a:ext>
            </a:extLst>
          </p:cNvPr>
          <p:cNvSpPr/>
          <p:nvPr/>
        </p:nvSpPr>
        <p:spPr>
          <a:xfrm>
            <a:off x="8123270" y="6641586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sz="5400" b="1" dirty="0">
                <a:latin typeface="+mj-ea"/>
                <a:ea typeface="+mj-ea"/>
              </a:rPr>
              <a:t>完 整 詳 細 版</a:t>
            </a:r>
            <a:endParaRPr lang="en-US" sz="5400" dirty="0">
              <a:latin typeface="+mj-ea"/>
              <a:ea typeface="+mj-ea"/>
            </a:endParaRPr>
          </a:p>
        </p:txBody>
      </p:sp>
      <p:sp>
        <p:nvSpPr>
          <p:cNvPr id="19" name="Text 3">
            <a:extLst>
              <a:ext uri="{FF2B5EF4-FFF2-40B4-BE49-F238E27FC236}">
                <a16:creationId xmlns:a16="http://schemas.microsoft.com/office/drawing/2014/main" id="{AA1B4E5D-3D3F-8BDD-9192-08A4B0B1F683}"/>
              </a:ext>
            </a:extLst>
          </p:cNvPr>
          <p:cNvSpPr/>
          <p:nvPr/>
        </p:nvSpPr>
        <p:spPr>
          <a:xfrm>
            <a:off x="195156" y="213887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sz="5400" dirty="0">
                <a:latin typeface="+mj-ea"/>
                <a:ea typeface="+mj-ea"/>
              </a:rPr>
              <a:t>管理員</a:t>
            </a:r>
            <a:endParaRPr lang="en-US" sz="54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44D0F-35FB-91B6-E550-D8A26E65D1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A0D7B80A-6603-674B-FD04-5D43F1FE2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sp>
        <p:nvSpPr>
          <p:cNvPr id="15" name="Text 0">
            <a:extLst>
              <a:ext uri="{FF2B5EF4-FFF2-40B4-BE49-F238E27FC236}">
                <a16:creationId xmlns:a16="http://schemas.microsoft.com/office/drawing/2014/main" id="{F841ACD9-06CA-5995-188E-84CFB47D066B}"/>
              </a:ext>
            </a:extLst>
          </p:cNvPr>
          <p:cNvSpPr/>
          <p:nvPr/>
        </p:nvSpPr>
        <p:spPr>
          <a:xfrm>
            <a:off x="6443757" y="3760410"/>
            <a:ext cx="17428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altLang="zh-TW" sz="40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U</a:t>
            </a:r>
            <a:r>
              <a:rPr lang="zh-TW" altLang="en-US" sz="40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  </a:t>
            </a:r>
            <a:r>
              <a:rPr lang="en-US" altLang="zh-TW" sz="40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M</a:t>
            </a:r>
            <a:r>
              <a:rPr lang="zh-TW" altLang="en-US" sz="40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  </a:t>
            </a:r>
            <a:r>
              <a:rPr lang="en-US" altLang="zh-TW" sz="40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L</a:t>
            </a:r>
            <a:endParaRPr lang="en-US" sz="4000" b="1" dirty="0">
              <a:solidFill>
                <a:srgbClr val="2C2926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651D0D8-B56D-2A24-5800-26B2E3579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7676" y="-718456"/>
            <a:ext cx="8444297" cy="9930550"/>
          </a:xfrm>
          <a:prstGeom prst="rect">
            <a:avLst/>
          </a:prstGeom>
        </p:spPr>
      </p:pic>
      <p:sp>
        <p:nvSpPr>
          <p:cNvPr id="5" name="Text 3">
            <a:extLst>
              <a:ext uri="{FF2B5EF4-FFF2-40B4-BE49-F238E27FC236}">
                <a16:creationId xmlns:a16="http://schemas.microsoft.com/office/drawing/2014/main" id="{D51F3F71-94B5-2CD9-C19E-9CB032C2CE33}"/>
              </a:ext>
            </a:extLst>
          </p:cNvPr>
          <p:cNvSpPr/>
          <p:nvPr/>
        </p:nvSpPr>
        <p:spPr>
          <a:xfrm>
            <a:off x="9693654" y="7024502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sz="5400" b="1" dirty="0">
                <a:latin typeface="+mj-ea"/>
                <a:ea typeface="+mj-ea"/>
              </a:rPr>
              <a:t>核 心 架 構</a:t>
            </a:r>
            <a:endParaRPr lang="en-US" sz="5400" dirty="0">
              <a:latin typeface="+mj-ea"/>
              <a:ea typeface="+mj-ea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3EB60929-FA58-CF41-5E88-F1C70B4E33DF}"/>
              </a:ext>
            </a:extLst>
          </p:cNvPr>
          <p:cNvSpPr/>
          <p:nvPr/>
        </p:nvSpPr>
        <p:spPr>
          <a:xfrm>
            <a:off x="314426" y="386109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sz="5400" dirty="0">
                <a:latin typeface="+mj-ea"/>
                <a:ea typeface="+mj-ea"/>
              </a:rPr>
              <a:t>管理員</a:t>
            </a:r>
            <a:endParaRPr lang="en-US" sz="5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7588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9EAF7-738A-1C1E-856F-46FE0635C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0472DAF2-B7F0-7A9E-544F-D5D06F27B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>
            <a:extLst>
              <a:ext uri="{FF2B5EF4-FFF2-40B4-BE49-F238E27FC236}">
                <a16:creationId xmlns:a16="http://schemas.microsoft.com/office/drawing/2014/main" id="{431FFDD1-2048-EFE5-0FA0-9048AE144CC9}"/>
              </a:ext>
            </a:extLst>
          </p:cNvPr>
          <p:cNvSpPr/>
          <p:nvPr/>
        </p:nvSpPr>
        <p:spPr>
          <a:xfrm>
            <a:off x="314426" y="386109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sz="5400" dirty="0">
                <a:latin typeface="+mj-ea"/>
                <a:ea typeface="+mj-ea"/>
              </a:rPr>
              <a:t>一般用戶</a:t>
            </a:r>
            <a:endParaRPr lang="en-US" sz="5400" dirty="0">
              <a:latin typeface="+mj-ea"/>
              <a:ea typeface="+mj-ea"/>
            </a:endParaRPr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090FEA4F-9643-BA3D-3294-71078256BF31}"/>
              </a:ext>
            </a:extLst>
          </p:cNvPr>
          <p:cNvSpPr/>
          <p:nvPr/>
        </p:nvSpPr>
        <p:spPr>
          <a:xfrm>
            <a:off x="9723469" y="941539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sz="5400" b="1" dirty="0">
                <a:latin typeface="+mj-ea"/>
                <a:ea typeface="+mj-ea"/>
              </a:rPr>
              <a:t>完 整 詳 細 版</a:t>
            </a:r>
            <a:endParaRPr lang="en-US" sz="5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88794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96DB1-0B44-76FC-929D-11D21E19B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30CF91BF-27DC-7E81-3986-3C10D98A7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sp>
        <p:nvSpPr>
          <p:cNvPr id="2" name="Text 3">
            <a:extLst>
              <a:ext uri="{FF2B5EF4-FFF2-40B4-BE49-F238E27FC236}">
                <a16:creationId xmlns:a16="http://schemas.microsoft.com/office/drawing/2014/main" id="{7A4D0223-E13C-3359-3B03-B8EFA3D95C18}"/>
              </a:ext>
            </a:extLst>
          </p:cNvPr>
          <p:cNvSpPr/>
          <p:nvPr/>
        </p:nvSpPr>
        <p:spPr>
          <a:xfrm>
            <a:off x="314426" y="386109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sz="5400" dirty="0">
                <a:latin typeface="+mj-ea"/>
                <a:ea typeface="+mj-ea"/>
              </a:rPr>
              <a:t>一般用戶</a:t>
            </a:r>
            <a:endParaRPr lang="en-US" sz="5400" dirty="0">
              <a:latin typeface="+mj-ea"/>
              <a:ea typeface="+mj-ea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C8817B0-8FFC-D33C-6119-5C6D2EA78C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8741" y="-455684"/>
            <a:ext cx="7232815" cy="9702251"/>
          </a:xfrm>
          <a:prstGeom prst="rect">
            <a:avLst/>
          </a:prstGeom>
        </p:spPr>
      </p:pic>
      <p:sp>
        <p:nvSpPr>
          <p:cNvPr id="5" name="Text 3">
            <a:extLst>
              <a:ext uri="{FF2B5EF4-FFF2-40B4-BE49-F238E27FC236}">
                <a16:creationId xmlns:a16="http://schemas.microsoft.com/office/drawing/2014/main" id="{94320A51-B43E-FB38-0D47-8C291C2EF71D}"/>
              </a:ext>
            </a:extLst>
          </p:cNvPr>
          <p:cNvSpPr/>
          <p:nvPr/>
        </p:nvSpPr>
        <p:spPr>
          <a:xfrm>
            <a:off x="9791479" y="7024502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sz="5400" b="1" dirty="0">
                <a:latin typeface="+mj-ea"/>
                <a:ea typeface="+mj-ea"/>
              </a:rPr>
              <a:t>核 心 架 構</a:t>
            </a:r>
            <a:endParaRPr lang="en-US" sz="5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15252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3212" y="30668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b="1" dirty="0" err="1">
                <a:latin typeface="+mj-ea"/>
                <a:ea typeface="+mj-ea"/>
              </a:rPr>
              <a:t>核心功能展示</a:t>
            </a:r>
            <a:endParaRPr lang="en-US" sz="5400" b="1" dirty="0">
              <a:latin typeface="+mj-ea"/>
              <a:ea typeface="+mj-ea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99EECB24-8F88-FF01-5CFC-474D32E2B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sp>
        <p:nvSpPr>
          <p:cNvPr id="16" name="Text 5">
            <a:extLst>
              <a:ext uri="{FF2B5EF4-FFF2-40B4-BE49-F238E27FC236}">
                <a16:creationId xmlns:a16="http://schemas.microsoft.com/office/drawing/2014/main" id="{C185280A-9047-13FE-AEDB-40202150F03F}"/>
              </a:ext>
            </a:extLst>
          </p:cNvPr>
          <p:cNvSpPr/>
          <p:nvPr/>
        </p:nvSpPr>
        <p:spPr>
          <a:xfrm>
            <a:off x="8790162" y="4320456"/>
            <a:ext cx="2085361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zh-TW" altLang="en-US" sz="2400" dirty="0">
                <a:solidFill>
                  <a:srgbClr val="2C2926"/>
                </a:solidFill>
                <a:latin typeface="Inter" pitchFamily="34" charset="0"/>
              </a:rPr>
              <a:t>實際操作執行檔介紹</a:t>
            </a:r>
            <a:endParaRPr lang="en-US" sz="2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6"/>
          <p:cNvSpPr/>
          <p:nvPr/>
        </p:nvSpPr>
        <p:spPr>
          <a:xfrm>
            <a:off x="347870" y="3741212"/>
            <a:ext cx="9442173" cy="2118281"/>
          </a:xfrm>
          <a:prstGeom prst="roundRect">
            <a:avLst>
              <a:gd name="adj" fmla="val 7194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637" y="0"/>
            <a:ext cx="5760720" cy="82336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9176" y="200040"/>
            <a:ext cx="4909780" cy="613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zh-TW" altLang="en-US" sz="6000" b="1" dirty="0">
                <a:solidFill>
                  <a:srgbClr val="2C2926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ricolage Grotesque Semi Bold" pitchFamily="34" charset="-120"/>
              </a:rPr>
              <a:t>工作分配</a:t>
            </a:r>
            <a:endParaRPr lang="en-US" sz="60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347870" y="813807"/>
            <a:ext cx="9442173" cy="2843793"/>
          </a:xfrm>
          <a:prstGeom prst="roundRect">
            <a:avLst>
              <a:gd name="adj" fmla="val 7194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sp>
      <p:sp>
        <p:nvSpPr>
          <p:cNvPr id="18" name="Shape 6">
            <a:extLst>
              <a:ext uri="{FF2B5EF4-FFF2-40B4-BE49-F238E27FC236}">
                <a16:creationId xmlns:a16="http://schemas.microsoft.com/office/drawing/2014/main" id="{25783286-9ACB-CA05-3F8C-03B09022EA62}"/>
              </a:ext>
            </a:extLst>
          </p:cNvPr>
          <p:cNvSpPr/>
          <p:nvPr/>
        </p:nvSpPr>
        <p:spPr>
          <a:xfrm>
            <a:off x="347869" y="5957841"/>
            <a:ext cx="9442173" cy="2071719"/>
          </a:xfrm>
          <a:prstGeom prst="roundRect">
            <a:avLst>
              <a:gd name="adj" fmla="val 7194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DCEC297E-7816-A8AD-A8BF-1ECF7F4A198F}"/>
              </a:ext>
            </a:extLst>
          </p:cNvPr>
          <p:cNvSpPr txBox="1"/>
          <p:nvPr/>
        </p:nvSpPr>
        <p:spPr>
          <a:xfrm>
            <a:off x="495667" y="943653"/>
            <a:ext cx="9442173" cy="2757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00"/>
              </a:spcBef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吳維盛：</a:t>
            </a:r>
          </a:p>
          <a:p>
            <a:pPr>
              <a:spcBef>
                <a:spcPts val="500"/>
              </a:spcBef>
            </a:pP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MVC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架構設計，建構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(.h)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、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(.</a:t>
            </a:r>
            <a:r>
              <a:rPr lang="en-US" altLang="zh-TW" b="1" dirty="0" err="1">
                <a:solidFill>
                  <a:schemeClr val="bg1">
                    <a:lumMod val="95000"/>
                  </a:schemeClr>
                </a:solidFill>
              </a:rPr>
              <a:t>cpp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)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、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(.</a:t>
            </a:r>
            <a:r>
              <a:rPr lang="en-US" altLang="zh-TW" b="1" dirty="0" err="1">
                <a:solidFill>
                  <a:schemeClr val="bg1">
                    <a:lumMod val="95000"/>
                  </a:schemeClr>
                </a:solidFill>
              </a:rPr>
              <a:t>ui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)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、</a:t>
            </a:r>
            <a:r>
              <a:rPr lang="en-US" altLang="zh-TW" b="1" dirty="0" err="1">
                <a:solidFill>
                  <a:schemeClr val="bg1">
                    <a:lumMod val="95000"/>
                  </a:schemeClr>
                </a:solidFill>
              </a:rPr>
              <a:t>qss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和</a:t>
            </a:r>
            <a:r>
              <a:rPr lang="en-US" altLang="zh-TW" b="1" dirty="0" err="1">
                <a:solidFill>
                  <a:schemeClr val="bg1">
                    <a:lumMod val="95000"/>
                  </a:schemeClr>
                </a:solidFill>
              </a:rPr>
              <a:t>qrc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等系統資源，實現雜湊與多層安全機制</a:t>
            </a:r>
          </a:p>
          <a:p>
            <a:pPr>
              <a:spcBef>
                <a:spcPts val="500"/>
              </a:spcBef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資料庫設計與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SQL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查詢優化（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SQLite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整合）</a:t>
            </a:r>
          </a:p>
          <a:p>
            <a:pPr>
              <a:spcBef>
                <a:spcPts val="500"/>
              </a:spcBef>
            </a:pP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GUI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介面設計與用戶體驗優化（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Qt Designer/QSS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美化）</a:t>
            </a:r>
            <a:endParaRPr lang="en-US" altLang="zh-TW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spcBef>
                <a:spcPts val="500"/>
              </a:spcBef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信號槽機制設計與跨視窗資料流整合</a:t>
            </a:r>
          </a:p>
          <a:p>
            <a:pPr>
              <a:spcBef>
                <a:spcPts val="500"/>
              </a:spcBef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專題任務分配、進度追蹤與團隊協調</a:t>
            </a:r>
          </a:p>
          <a:p>
            <a:pPr>
              <a:spcBef>
                <a:spcPts val="500"/>
              </a:spcBef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程式碼審查與版本控管，測試與錯誤排除</a:t>
            </a:r>
          </a:p>
          <a:p>
            <a:pPr>
              <a:spcBef>
                <a:spcPts val="500"/>
              </a:spcBef>
            </a:pP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GitHub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開源專案維護與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GitHub Pages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文檔設計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1CB973EF-D8CA-53A1-278C-5194531A91F1}"/>
              </a:ext>
            </a:extLst>
          </p:cNvPr>
          <p:cNvSpPr txBox="1"/>
          <p:nvPr/>
        </p:nvSpPr>
        <p:spPr>
          <a:xfrm>
            <a:off x="485728" y="5969352"/>
            <a:ext cx="94421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A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I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: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 全程配合實作</a:t>
            </a:r>
            <a:endParaRPr lang="en-US" altLang="zh-TW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altLang="zh-TW" b="1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前期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: ChatGPT 4.1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協助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Qt Creator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與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SQLite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教學、環境建置與初步程式設計指導</a:t>
            </a:r>
            <a:endParaRPr lang="en-US" altLang="zh-TW" b="1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TW" b="1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中期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: ChatGPT 4.1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協助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Qt Designer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樣式表設計與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QSS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介面美化、互動流程優化</a:t>
            </a:r>
            <a:endParaRPr lang="en-US" altLang="zh-TW" b="1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zh-TW" b="1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後期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: Claude Sonnet 4.0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協助 </a:t>
            </a:r>
            <a:r>
              <a:rPr lang="en-US" altLang="zh-TW" b="1" dirty="0" err="1">
                <a:solidFill>
                  <a:schemeClr val="bg1">
                    <a:lumMod val="95000"/>
                  </a:schemeClr>
                </a:solidFill>
              </a:rPr>
              <a:t>PlantUML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圖表撰寫、專案架構梳理與最終功能評估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8524D24-A97E-2A0D-B742-BDC738A07FF9}"/>
              </a:ext>
            </a:extLst>
          </p:cNvPr>
          <p:cNvSpPr txBox="1"/>
          <p:nvPr/>
        </p:nvSpPr>
        <p:spPr>
          <a:xfrm>
            <a:off x="495667" y="3790732"/>
            <a:ext cx="9006142" cy="2074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500"/>
              </a:spcBef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陳思儒：</a:t>
            </a:r>
          </a:p>
          <a:p>
            <a:pPr>
              <a:spcBef>
                <a:spcPts val="500"/>
              </a:spcBef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資料庫內容建置與資料結構設計，帳戶資料初始化與測試數據規劃</a:t>
            </a:r>
          </a:p>
          <a:p>
            <a:pPr>
              <a:spcBef>
                <a:spcPts val="500"/>
              </a:spcBef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使用者更改密碼頁面配置與流程優化</a:t>
            </a:r>
          </a:p>
          <a:p>
            <a:pPr>
              <a:spcBef>
                <a:spcPts val="500"/>
              </a:spcBef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功能構想與系統需求討論，協助程式測試與實驗驗證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(changepassword.cpp/h/</a:t>
            </a:r>
            <a:r>
              <a:rPr lang="en-US" altLang="zh-TW" b="1" dirty="0" err="1">
                <a:solidFill>
                  <a:schemeClr val="bg1">
                    <a:lumMod val="95000"/>
                  </a:schemeClr>
                </a:solidFill>
              </a:rPr>
              <a:t>ui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)</a:t>
            </a:r>
            <a:endParaRPr lang="zh-TW" altLang="en-US" b="1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spcBef>
                <a:spcPts val="500"/>
              </a:spcBef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協助專案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PPT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撰寫與簡報設計</a:t>
            </a:r>
          </a:p>
          <a:p>
            <a:pPr>
              <a:spcBef>
                <a:spcPts val="500"/>
              </a:spcBef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帳戶建置與測試案例設計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10DA02-5EC4-AD4B-8486-501518DE9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6">
            <a:extLst>
              <a:ext uri="{FF2B5EF4-FFF2-40B4-BE49-F238E27FC236}">
                <a16:creationId xmlns:a16="http://schemas.microsoft.com/office/drawing/2014/main" id="{CADB3411-492C-4A3D-D2E8-4183F85F8207}"/>
              </a:ext>
            </a:extLst>
          </p:cNvPr>
          <p:cNvSpPr/>
          <p:nvPr/>
        </p:nvSpPr>
        <p:spPr>
          <a:xfrm>
            <a:off x="538261" y="2793888"/>
            <a:ext cx="8993365" cy="601941"/>
          </a:xfrm>
          <a:prstGeom prst="roundRect">
            <a:avLst>
              <a:gd name="adj" fmla="val 7194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3BAF22A-71BE-EF11-F234-06951040C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637" y="0"/>
            <a:ext cx="5760720" cy="8233648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E1945A48-D6FC-F575-741D-EFA30965BB9F}"/>
              </a:ext>
            </a:extLst>
          </p:cNvPr>
          <p:cNvSpPr/>
          <p:nvPr/>
        </p:nvSpPr>
        <p:spPr>
          <a:xfrm>
            <a:off x="274249" y="257354"/>
            <a:ext cx="4909780" cy="613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zh-TW" altLang="en-US" sz="6000" b="1" dirty="0">
                <a:solidFill>
                  <a:srgbClr val="2C2926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ricolage Grotesque Semi Bold" pitchFamily="34" charset="-120"/>
              </a:rPr>
              <a:t>其餘資料</a:t>
            </a:r>
            <a:endParaRPr lang="en-US" sz="60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E0761990-6192-EB3D-A591-3987DD0605F1}"/>
              </a:ext>
            </a:extLst>
          </p:cNvPr>
          <p:cNvSpPr/>
          <p:nvPr/>
        </p:nvSpPr>
        <p:spPr>
          <a:xfrm>
            <a:off x="538259" y="1187756"/>
            <a:ext cx="8993365" cy="613767"/>
          </a:xfrm>
          <a:prstGeom prst="roundRect">
            <a:avLst>
              <a:gd name="adj" fmla="val 7194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sp>
      <p:sp>
        <p:nvSpPr>
          <p:cNvPr id="18" name="Shape 6">
            <a:extLst>
              <a:ext uri="{FF2B5EF4-FFF2-40B4-BE49-F238E27FC236}">
                <a16:creationId xmlns:a16="http://schemas.microsoft.com/office/drawing/2014/main" id="{FFE32C20-0EFF-7977-18FA-09D4FEDEBEA7}"/>
              </a:ext>
            </a:extLst>
          </p:cNvPr>
          <p:cNvSpPr/>
          <p:nvPr/>
        </p:nvSpPr>
        <p:spPr>
          <a:xfrm>
            <a:off x="538261" y="3591041"/>
            <a:ext cx="8993365" cy="755694"/>
          </a:xfrm>
          <a:prstGeom prst="roundRect">
            <a:avLst>
              <a:gd name="adj" fmla="val 7194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14B5A53D-E784-A242-45A4-1D71001370AE}"/>
              </a:ext>
            </a:extLst>
          </p:cNvPr>
          <p:cNvSpPr txBox="1"/>
          <p:nvPr/>
        </p:nvSpPr>
        <p:spPr>
          <a:xfrm>
            <a:off x="687347" y="1301328"/>
            <a:ext cx="8393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GitHub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專題網址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: 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  <a:hlinkClick r:id="rId4"/>
              </a:rPr>
              <a:t>https://github.com/sheng5526cs/ATM_Banking_System</a:t>
            </a:r>
            <a:endParaRPr lang="zh-TW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C017B057-7969-B23C-DD60-A728CCF7C0D9}"/>
              </a:ext>
            </a:extLst>
          </p:cNvPr>
          <p:cNvSpPr txBox="1"/>
          <p:nvPr/>
        </p:nvSpPr>
        <p:spPr>
          <a:xfrm>
            <a:off x="687347" y="2908964"/>
            <a:ext cx="8393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檔案執行方式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 : 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 請至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GitHub Pages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下載安裝並參考</a:t>
            </a:r>
            <a:r>
              <a:rPr lang="zh-TW" altLang="en-US" b="1">
                <a:solidFill>
                  <a:schemeClr val="bg1">
                    <a:lumMod val="95000"/>
                  </a:schemeClr>
                </a:solidFill>
              </a:rPr>
              <a:t>使用著指南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操作</a:t>
            </a:r>
          </a:p>
        </p:txBody>
      </p:sp>
      <p:sp>
        <p:nvSpPr>
          <p:cNvPr id="4" name="Shape 3">
            <a:extLst>
              <a:ext uri="{FF2B5EF4-FFF2-40B4-BE49-F238E27FC236}">
                <a16:creationId xmlns:a16="http://schemas.microsoft.com/office/drawing/2014/main" id="{1FB4FF69-74E5-BE7A-14BE-19205A9A34D8}"/>
              </a:ext>
            </a:extLst>
          </p:cNvPr>
          <p:cNvSpPr/>
          <p:nvPr/>
        </p:nvSpPr>
        <p:spPr>
          <a:xfrm>
            <a:off x="538260" y="1996735"/>
            <a:ext cx="8993365" cy="601941"/>
          </a:xfrm>
          <a:prstGeom prst="roundRect">
            <a:avLst>
              <a:gd name="adj" fmla="val 7194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40F1D4D-9F10-E044-8FD2-48C453C099C4}"/>
              </a:ext>
            </a:extLst>
          </p:cNvPr>
          <p:cNvSpPr txBox="1"/>
          <p:nvPr/>
        </p:nvSpPr>
        <p:spPr>
          <a:xfrm>
            <a:off x="687347" y="2117099"/>
            <a:ext cx="8393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GitHub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Pages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    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: 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  <a:hlinkClick r:id="rId5"/>
              </a:rPr>
              <a:t>https://sheng5526cs.github.io/ATM_Banking_System/</a:t>
            </a:r>
            <a:endParaRPr lang="zh-TW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A09E22E-05B3-22E8-D12B-E989967AD8B1}"/>
              </a:ext>
            </a:extLst>
          </p:cNvPr>
          <p:cNvSpPr txBox="1"/>
          <p:nvPr/>
        </p:nvSpPr>
        <p:spPr>
          <a:xfrm>
            <a:off x="687344" y="3700404"/>
            <a:ext cx="10448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聯絡方式           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    專案負責人信箱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&gt;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  <a:hlinkClick r:id="rId6"/>
              </a:rPr>
              <a:t>B3230665@ulive.pccu.edu.tw</a:t>
            </a:r>
            <a:endParaRPr lang="en-US" altLang="zh-TW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			                &gt;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  <a:hlinkClick r:id="rId7"/>
              </a:rPr>
              <a:t>B3206880@ulive.pccu.edu.tw</a:t>
            </a:r>
            <a:endParaRPr lang="zh-TW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3873E1D3-C289-833D-201C-DB3A29A8908D}"/>
              </a:ext>
            </a:extLst>
          </p:cNvPr>
          <p:cNvSpPr/>
          <p:nvPr/>
        </p:nvSpPr>
        <p:spPr>
          <a:xfrm>
            <a:off x="538257" y="4544772"/>
            <a:ext cx="8993365" cy="601941"/>
          </a:xfrm>
          <a:prstGeom prst="roundRect">
            <a:avLst>
              <a:gd name="adj" fmla="val 7194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0A87F32-3EAD-9D81-ADDE-F10261C87B0E}"/>
              </a:ext>
            </a:extLst>
          </p:cNvPr>
          <p:cNvSpPr txBox="1"/>
          <p:nvPr/>
        </p:nvSpPr>
        <p:spPr>
          <a:xfrm>
            <a:off x="687339" y="4662140"/>
            <a:ext cx="899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報告用版本      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  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version 1.1  ( 2025 / 06 / 10 )</a:t>
            </a:r>
            <a:endParaRPr lang="zh-TW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Shape 6">
            <a:extLst>
              <a:ext uri="{FF2B5EF4-FFF2-40B4-BE49-F238E27FC236}">
                <a16:creationId xmlns:a16="http://schemas.microsoft.com/office/drawing/2014/main" id="{F13D9520-44AC-0EFC-71D8-E52E92F6A65F}"/>
              </a:ext>
            </a:extLst>
          </p:cNvPr>
          <p:cNvSpPr/>
          <p:nvPr/>
        </p:nvSpPr>
        <p:spPr>
          <a:xfrm>
            <a:off x="538255" y="5347928"/>
            <a:ext cx="8993365" cy="601941"/>
          </a:xfrm>
          <a:prstGeom prst="roundRect">
            <a:avLst>
              <a:gd name="adj" fmla="val 7194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B084BBDC-87CF-F30C-DEEA-748F8B59AF8E}"/>
              </a:ext>
            </a:extLst>
          </p:cNvPr>
          <p:cNvSpPr txBox="1"/>
          <p:nvPr/>
        </p:nvSpPr>
        <p:spPr>
          <a:xfrm>
            <a:off x="687339" y="5462118"/>
            <a:ext cx="899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授權聲明          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   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MIT License</a:t>
            </a:r>
            <a:endParaRPr lang="zh-TW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9812C4C7-0001-5EF9-C614-46920E14692C}"/>
              </a:ext>
            </a:extLst>
          </p:cNvPr>
          <p:cNvSpPr/>
          <p:nvPr/>
        </p:nvSpPr>
        <p:spPr>
          <a:xfrm>
            <a:off x="538261" y="6118158"/>
            <a:ext cx="8993365" cy="1895390"/>
          </a:xfrm>
          <a:prstGeom prst="roundRect">
            <a:avLst>
              <a:gd name="adj" fmla="val 7194"/>
            </a:avLst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4336F17-CDBF-F85A-4557-1A566AC2E063}"/>
              </a:ext>
            </a:extLst>
          </p:cNvPr>
          <p:cNvSpPr txBox="1"/>
          <p:nvPr/>
        </p:nvSpPr>
        <p:spPr>
          <a:xfrm>
            <a:off x="766339" y="6366619"/>
            <a:ext cx="8537202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本專案部分功能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/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介面採用 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Qt 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學術授權（</a:t>
            </a: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Qt Educational License</a:t>
            </a: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）開發</a:t>
            </a:r>
            <a:endParaRPr lang="en-US" altLang="zh-TW" b="1" dirty="0">
              <a:solidFill>
                <a:schemeClr val="bg1">
                  <a:lumMod val="9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TW" altLang="en-US" b="1" dirty="0">
                <a:solidFill>
                  <a:schemeClr val="bg1">
                    <a:lumMod val="95000"/>
                  </a:schemeClr>
                </a:solidFill>
              </a:rPr>
              <a:t>僅供學術研究與教學用途，禁止任何商業用途。</a:t>
            </a:r>
          </a:p>
          <a:p>
            <a:pPr algn="ctr">
              <a:lnSpc>
                <a:spcPct val="150000"/>
              </a:lnSpc>
            </a:pPr>
            <a:r>
              <a:rPr lang="en-US" altLang="zh-TW" b="1" dirty="0">
                <a:solidFill>
                  <a:schemeClr val="bg1">
                    <a:lumMod val="95000"/>
                  </a:schemeClr>
                </a:solidFill>
              </a:rPr>
              <a:t>Qt® is a registered trademark of The Qt Company Ltd. in Finland and/or other countries.</a:t>
            </a:r>
            <a:endParaRPr lang="zh-TW" alt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848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35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2C2926"/>
                </a:solidFill>
                <a:latin typeface="細明體_HKSCS" panose="02020500000000000000" pitchFamily="18" charset="-120"/>
                <a:ea typeface="細明體_HKSCS" panose="02020500000000000000" pitchFamily="18" charset="-120"/>
                <a:cs typeface="Bricolage Grotesque Semi Bold" pitchFamily="34" charset="-120"/>
              </a:rPr>
              <a:t>總結與未來展望</a:t>
            </a:r>
            <a:endParaRPr lang="en-US" sz="4450" dirty="0">
              <a:latin typeface="細明體_HKSCS" panose="02020500000000000000" pitchFamily="18" charset="-120"/>
              <a:ea typeface="細明體_HKSCS" panose="02020500000000000000" pitchFamily="18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168247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本專</a:t>
            </a:r>
            <a:r>
              <a:rPr lang="zh-TW" alt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題</a:t>
            </a:r>
            <a:r>
              <a:rPr lang="en-US" sz="1750" dirty="0" err="1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展示了強大的技術成就與實用價值</a:t>
            </a:r>
            <a:r>
              <a:rPr lang="zh-TW" alt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，非常感謝您的觀賞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2300526"/>
            <a:ext cx="80972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未來</a:t>
            </a:r>
            <a:r>
              <a:rPr lang="zh-TW" alt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若有機會將</a:t>
            </a:r>
            <a:r>
              <a:rPr lang="en-US" sz="1750" dirty="0" err="1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計劃擴展至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Web 版本、行動 App 和雲端部署，並整合 AI 技術。</a:t>
            </a:r>
            <a:endParaRPr lang="en-US" sz="1750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E7274E1C-0A33-5C23-2E85-C701DC1DD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2E2C47F4-9066-E0FF-1A7C-6DF0DD2DE52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8360"/>
          <a:stretch>
            <a:fillRect/>
          </a:stretch>
        </p:blipFill>
        <p:spPr>
          <a:xfrm>
            <a:off x="6120809" y="3470380"/>
            <a:ext cx="8068160" cy="26385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97149" y="5531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6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Bricolage Grotesque Semi Bold" pitchFamily="34" charset="-120"/>
              </a:rPr>
              <a:t>專題概覽與技術選擇</a:t>
            </a:r>
            <a:endParaRPr lang="en-US" sz="6600" b="1" dirty="0"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3" name="Text 1"/>
          <p:cNvSpPr/>
          <p:nvPr/>
        </p:nvSpPr>
        <p:spPr>
          <a:xfrm>
            <a:off x="237242" y="13812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 err="1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Inter" pitchFamily="34" charset="-120"/>
              </a:rPr>
              <a:t>本專題名為</a:t>
            </a:r>
            <a:r>
              <a:rPr lang="en-US" sz="2800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Inter" pitchFamily="34" charset="-120"/>
              </a:rPr>
              <a:t> ATM Banking System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800" dirty="0" err="1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Inter" pitchFamily="34" charset="-120"/>
              </a:rPr>
              <a:t>旨在開發一個高效安全的</a:t>
            </a:r>
            <a:r>
              <a:rPr lang="en-US" sz="2800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Inter" pitchFamily="34" charset="-120"/>
              </a:rPr>
              <a:t> ATM </a:t>
            </a:r>
            <a:r>
              <a:rPr lang="en-US" sz="2800" dirty="0" err="1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Inter" pitchFamily="34" charset="-120"/>
              </a:rPr>
              <a:t>系統</a:t>
            </a:r>
            <a:r>
              <a:rPr lang="zh-TW" altLang="en-US" sz="2800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Inter" pitchFamily="34" charset="-120"/>
              </a:rPr>
              <a:t>，實踐物件導向設計原則（封裝、繼承、多型）</a:t>
            </a:r>
            <a:endParaRPr lang="en-US" sz="2800" dirty="0"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4" name="Text 2"/>
          <p:cNvSpPr/>
          <p:nvPr/>
        </p:nvSpPr>
        <p:spPr>
          <a:xfrm>
            <a:off x="365066" y="54871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Inter" pitchFamily="34" charset="-120"/>
              </a:rPr>
              <a:t>我們選擇 C++ 17、Qt 6.9.0 和 SQLite，以實現卓越性能與跨平台兼容性。</a:t>
            </a:r>
            <a:endParaRPr lang="en-US" sz="2800" dirty="0"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904D9EBD-C20E-9268-9B90-C41D719C3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AA943099-4DA7-F125-54FC-6AAC7CC0A3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8411" y="6299050"/>
            <a:ext cx="6117066" cy="1629001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3402D358-AEA1-7D67-D972-DAF75ADEF6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4990" y="2294404"/>
            <a:ext cx="5371314" cy="297798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E70290-2078-80FB-1A1C-63DA7FB84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7">
            <a:extLst>
              <a:ext uri="{FF2B5EF4-FFF2-40B4-BE49-F238E27FC236}">
                <a16:creationId xmlns:a16="http://schemas.microsoft.com/office/drawing/2014/main" id="{29101668-FC99-0A69-8866-92A24AD8C2B3}"/>
              </a:ext>
            </a:extLst>
          </p:cNvPr>
          <p:cNvSpPr/>
          <p:nvPr/>
        </p:nvSpPr>
        <p:spPr>
          <a:xfrm>
            <a:off x="280595" y="15146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600" b="1" dirty="0" err="1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架構</a:t>
            </a:r>
            <a:endParaRPr lang="en-US" sz="3600" b="1" dirty="0">
              <a:solidFill>
                <a:srgbClr val="2C2926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ADA981EC-DCF8-8DD3-0B6C-29DD31A2A90B}"/>
              </a:ext>
            </a:extLst>
          </p:cNvPr>
          <p:cNvSpPr/>
          <p:nvPr/>
        </p:nvSpPr>
        <p:spPr>
          <a:xfrm>
            <a:off x="1535463" y="151983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zh-TW" alt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採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MVC 設計模式。</a:t>
            </a:r>
            <a:endParaRPr lang="en-US" sz="1750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43D465DE-5EBE-D7F0-F269-E6C351306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066160A5-E46B-5A0F-8D46-BFAE91DEB9E7}"/>
              </a:ext>
            </a:extLst>
          </p:cNvPr>
          <p:cNvSpPr/>
          <p:nvPr/>
        </p:nvSpPr>
        <p:spPr>
          <a:xfrm>
            <a:off x="3297149" y="5531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6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Bricolage Grotesque Semi Bold" pitchFamily="34" charset="-120"/>
              </a:rPr>
              <a:t>專題概覽與技術選擇</a:t>
            </a:r>
            <a:endParaRPr lang="en-US" sz="6600" b="1" dirty="0"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17" name="Text 8">
            <a:extLst>
              <a:ext uri="{FF2B5EF4-FFF2-40B4-BE49-F238E27FC236}">
                <a16:creationId xmlns:a16="http://schemas.microsoft.com/office/drawing/2014/main" id="{7F8D94AE-C62C-10D5-7AD0-FE5A68C9DFB2}"/>
              </a:ext>
            </a:extLst>
          </p:cNvPr>
          <p:cNvSpPr/>
          <p:nvPr/>
        </p:nvSpPr>
        <p:spPr>
          <a:xfrm>
            <a:off x="977744" y="561829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A832D9EC-A26E-3F56-80C5-CA4A400F27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519" y="2933320"/>
            <a:ext cx="4176599" cy="3613796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E48EA86E-8E8E-5E81-1890-FD14D61D8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4728" y="2474796"/>
            <a:ext cx="4460514" cy="4977528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7BBF1D5E-DF7D-AC90-B977-E6C0F31D94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86852" y="2364274"/>
            <a:ext cx="3962953" cy="5372850"/>
          </a:xfrm>
          <a:prstGeom prst="rect">
            <a:avLst/>
          </a:prstGeom>
        </p:spPr>
      </p:pic>
      <p:pic>
        <p:nvPicPr>
          <p:cNvPr id="24" name="Image 1" descr="preencoded.png">
            <a:extLst>
              <a:ext uri="{FF2B5EF4-FFF2-40B4-BE49-F238E27FC236}">
                <a16:creationId xmlns:a16="http://schemas.microsoft.com/office/drawing/2014/main" id="{69C7418B-7E6C-6ADB-64EC-E59942FFF0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68447" y="1542521"/>
            <a:ext cx="567035" cy="680442"/>
          </a:xfrm>
          <a:prstGeom prst="rect">
            <a:avLst/>
          </a:prstGeom>
        </p:spPr>
      </p:pic>
      <p:pic>
        <p:nvPicPr>
          <p:cNvPr id="25" name="Image 2" descr="preencoded.png">
            <a:extLst>
              <a:ext uri="{FF2B5EF4-FFF2-40B4-BE49-F238E27FC236}">
                <a16:creationId xmlns:a16="http://schemas.microsoft.com/office/drawing/2014/main" id="{B19B315E-4E8C-6956-DA6F-117CBD9493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065538" y="1547825"/>
            <a:ext cx="567035" cy="680442"/>
          </a:xfrm>
          <a:prstGeom prst="rect">
            <a:avLst/>
          </a:prstGeom>
        </p:spPr>
      </p:pic>
      <p:pic>
        <p:nvPicPr>
          <p:cNvPr id="26" name="Image 3" descr="preencoded.png">
            <a:extLst>
              <a:ext uri="{FF2B5EF4-FFF2-40B4-BE49-F238E27FC236}">
                <a16:creationId xmlns:a16="http://schemas.microsoft.com/office/drawing/2014/main" id="{B9FEB4F0-9EA6-082C-CB4C-E4CC6D5D01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97827" y="2007172"/>
            <a:ext cx="595171" cy="71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649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FA874D-A506-FC7A-9B85-37EBDD508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B3EB14AB-ECAD-6C5E-0989-BEEE447A9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574B172-F0A9-D85E-665E-F630E162D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379" y="66110"/>
            <a:ext cx="8935697" cy="8233064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AE612AB6-607A-6A26-45C6-819283F9160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5494"/>
          <a:stretch>
            <a:fillRect/>
          </a:stretch>
        </p:blipFill>
        <p:spPr>
          <a:xfrm>
            <a:off x="3633062" y="2228886"/>
            <a:ext cx="4477401" cy="577211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22B3137-A06B-78BE-F62E-8D3B56952B8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7455"/>
          <a:stretch>
            <a:fillRect/>
          </a:stretch>
        </p:blipFill>
        <p:spPr>
          <a:xfrm>
            <a:off x="9212718" y="66110"/>
            <a:ext cx="6712084" cy="823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588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152A9-5940-E6CD-8D57-454059B14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7">
            <a:extLst>
              <a:ext uri="{FF2B5EF4-FFF2-40B4-BE49-F238E27FC236}">
                <a16:creationId xmlns:a16="http://schemas.microsoft.com/office/drawing/2014/main" id="{A672B910-6F62-B1DD-ABA1-12C183B9DB9B}"/>
              </a:ext>
            </a:extLst>
          </p:cNvPr>
          <p:cNvSpPr/>
          <p:nvPr/>
        </p:nvSpPr>
        <p:spPr>
          <a:xfrm>
            <a:off x="2135737" y="15812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zh-TW" altLang="en-US" sz="36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👤用戶端功能</a:t>
            </a:r>
            <a:endParaRPr lang="en-US" sz="3600" b="1" dirty="0">
              <a:solidFill>
                <a:srgbClr val="2C2926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C8437723-7A73-30C5-BF32-E9E2EC2CE7F0}"/>
              </a:ext>
            </a:extLst>
          </p:cNvPr>
          <p:cNvSpPr/>
          <p:nvPr/>
        </p:nvSpPr>
        <p:spPr>
          <a:xfrm>
            <a:off x="1404657" y="255228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b="1" dirty="0"/>
              <a:t>🔐 安全認證系統</a:t>
            </a:r>
            <a:endParaRPr lang="zh-TW" altLang="en-US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AEE47B3B-2FD6-93D0-8762-70ABD309B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sp>
        <p:nvSpPr>
          <p:cNvPr id="11" name="Text 0">
            <a:extLst>
              <a:ext uri="{FF2B5EF4-FFF2-40B4-BE49-F238E27FC236}">
                <a16:creationId xmlns:a16="http://schemas.microsoft.com/office/drawing/2014/main" id="{F93DED0D-D54B-521E-1DA8-54021B97AAB7}"/>
              </a:ext>
            </a:extLst>
          </p:cNvPr>
          <p:cNvSpPr/>
          <p:nvPr/>
        </p:nvSpPr>
        <p:spPr>
          <a:xfrm>
            <a:off x="5398324" y="3616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zh-TW" altLang="en-US" sz="66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功能預覽</a:t>
            </a:r>
            <a:endParaRPr lang="en-US" sz="6600" b="1" dirty="0"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17" name="Text 8">
            <a:extLst>
              <a:ext uri="{FF2B5EF4-FFF2-40B4-BE49-F238E27FC236}">
                <a16:creationId xmlns:a16="http://schemas.microsoft.com/office/drawing/2014/main" id="{62D9CD66-7C90-B115-1E9B-FE1E1B4C7835}"/>
              </a:ext>
            </a:extLst>
          </p:cNvPr>
          <p:cNvSpPr/>
          <p:nvPr/>
        </p:nvSpPr>
        <p:spPr>
          <a:xfrm>
            <a:off x="1119312" y="621877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587FE7F-C8D1-82CE-A005-B9C22E470E05}"/>
              </a:ext>
            </a:extLst>
          </p:cNvPr>
          <p:cNvSpPr txBox="1"/>
          <p:nvPr/>
        </p:nvSpPr>
        <p:spPr>
          <a:xfrm>
            <a:off x="2135737" y="2984301"/>
            <a:ext cx="47455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   </a:t>
            </a:r>
            <a:r>
              <a:rPr lang="en-US" altLang="zh-TW" dirty="0"/>
              <a:t>-</a:t>
            </a:r>
            <a:r>
              <a:rPr lang="zh-TW" altLang="en-US" dirty="0"/>
              <a:t> 用戶名密碼登入驗證</a:t>
            </a:r>
          </a:p>
          <a:p>
            <a:r>
              <a:rPr lang="zh-TW" altLang="en-US" dirty="0"/>
              <a:t>   </a:t>
            </a:r>
            <a:r>
              <a:rPr lang="en-US" altLang="zh-TW" dirty="0"/>
              <a:t>-</a:t>
            </a:r>
            <a:r>
              <a:rPr lang="zh-TW" altLang="en-US" dirty="0"/>
              <a:t>  </a:t>
            </a:r>
            <a:r>
              <a:rPr lang="en-US" altLang="zh-TW" dirty="0"/>
              <a:t>SHA-256</a:t>
            </a:r>
            <a:r>
              <a:rPr lang="zh-TW" altLang="en-US" dirty="0"/>
              <a:t>加密實現企業級的安全防護措施</a:t>
            </a:r>
          </a:p>
          <a:p>
            <a:r>
              <a:rPr lang="zh-TW" altLang="en-US" dirty="0"/>
              <a:t>   </a:t>
            </a:r>
            <a:r>
              <a:rPr lang="en-US" altLang="zh-TW" dirty="0"/>
              <a:t>-</a:t>
            </a:r>
            <a:r>
              <a:rPr lang="zh-TW" altLang="en-US" dirty="0"/>
              <a:t> 會話逾時保護機制</a:t>
            </a:r>
          </a:p>
        </p:txBody>
      </p:sp>
      <p:sp>
        <p:nvSpPr>
          <p:cNvPr id="3" name="Text 8">
            <a:extLst>
              <a:ext uri="{FF2B5EF4-FFF2-40B4-BE49-F238E27FC236}">
                <a16:creationId xmlns:a16="http://schemas.microsoft.com/office/drawing/2014/main" id="{FF9F9767-5680-0737-359C-7573701BBD19}"/>
              </a:ext>
            </a:extLst>
          </p:cNvPr>
          <p:cNvSpPr/>
          <p:nvPr/>
        </p:nvSpPr>
        <p:spPr>
          <a:xfrm>
            <a:off x="1404657" y="433265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b="1" dirty="0"/>
              <a:t>💰 核心銀行服務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0AA9C044-8077-E1D2-FAC2-CE35D953F275}"/>
              </a:ext>
            </a:extLst>
          </p:cNvPr>
          <p:cNvSpPr txBox="1"/>
          <p:nvPr/>
        </p:nvSpPr>
        <p:spPr>
          <a:xfrm>
            <a:off x="2135738" y="4764670"/>
            <a:ext cx="4745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  </a:t>
            </a:r>
            <a:r>
              <a:rPr lang="en-US" altLang="zh-TW" dirty="0"/>
              <a:t>-</a:t>
            </a:r>
            <a:r>
              <a:rPr lang="zh-TW" altLang="en-US" dirty="0"/>
              <a:t> 存款功能（支援多種金額）</a:t>
            </a:r>
          </a:p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提款功能（餘額檢查與限額控制）</a:t>
            </a:r>
          </a:p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轉帳服務（即時到帳驗證）</a:t>
            </a:r>
          </a:p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餘額查詢（即時更新顯示）</a:t>
            </a:r>
          </a:p>
        </p:txBody>
      </p:sp>
      <p:sp>
        <p:nvSpPr>
          <p:cNvPr id="5" name="Text 8">
            <a:extLst>
              <a:ext uri="{FF2B5EF4-FFF2-40B4-BE49-F238E27FC236}">
                <a16:creationId xmlns:a16="http://schemas.microsoft.com/office/drawing/2014/main" id="{A862B892-7DD1-D85F-20D5-A2328B76F2E1}"/>
              </a:ext>
            </a:extLst>
          </p:cNvPr>
          <p:cNvSpPr/>
          <p:nvPr/>
        </p:nvSpPr>
        <p:spPr>
          <a:xfrm>
            <a:off x="1404657" y="614966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b="1" dirty="0"/>
              <a:t>📊 帳戶管理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FC23D34-1105-75F7-421D-C85193D16594}"/>
              </a:ext>
            </a:extLst>
          </p:cNvPr>
          <p:cNvSpPr txBox="1"/>
          <p:nvPr/>
        </p:nvSpPr>
        <p:spPr>
          <a:xfrm>
            <a:off x="2135738" y="6581682"/>
            <a:ext cx="44537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交易歷史記錄查詢</a:t>
            </a:r>
          </a:p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個人資料檢視</a:t>
            </a:r>
          </a:p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密碼安全修改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1AB806A2-3911-6519-EB33-DA2A0C26864E}"/>
              </a:ext>
            </a:extLst>
          </p:cNvPr>
          <p:cNvSpPr txBox="1"/>
          <p:nvPr/>
        </p:nvSpPr>
        <p:spPr>
          <a:xfrm>
            <a:off x="8102669" y="1589801"/>
            <a:ext cx="7412476" cy="34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zh-TW" altLang="en-US" sz="36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👨‍💼 管理員功能</a:t>
            </a:r>
          </a:p>
        </p:txBody>
      </p:sp>
      <p:sp>
        <p:nvSpPr>
          <p:cNvPr id="18" name="Text 8">
            <a:extLst>
              <a:ext uri="{FF2B5EF4-FFF2-40B4-BE49-F238E27FC236}">
                <a16:creationId xmlns:a16="http://schemas.microsoft.com/office/drawing/2014/main" id="{64F22379-5C84-5EDB-7346-51391F578158}"/>
              </a:ext>
            </a:extLst>
          </p:cNvPr>
          <p:cNvSpPr/>
          <p:nvPr/>
        </p:nvSpPr>
        <p:spPr>
          <a:xfrm>
            <a:off x="7371588" y="255228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b="1" dirty="0"/>
              <a:t>👥 帳戶管理</a:t>
            </a:r>
            <a:endParaRPr lang="zh-TW" altLang="en-US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E8DEAE26-5668-6CAD-B4FA-C760BA0936E9}"/>
              </a:ext>
            </a:extLst>
          </p:cNvPr>
          <p:cNvSpPr/>
          <p:nvPr/>
        </p:nvSpPr>
        <p:spPr>
          <a:xfrm>
            <a:off x="7086243" y="621877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5B2C0C7-DA39-5571-40C6-042AB95E34A1}"/>
              </a:ext>
            </a:extLst>
          </p:cNvPr>
          <p:cNvSpPr txBox="1"/>
          <p:nvPr/>
        </p:nvSpPr>
        <p:spPr>
          <a:xfrm>
            <a:off x="8102668" y="2984301"/>
            <a:ext cx="63039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帳戶列表查看：顯示所有用戶帳戶、狀態、餘額</a:t>
            </a:r>
          </a:p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新增用戶帳戶：創建普通用戶或管理人員帳戶</a:t>
            </a:r>
          </a:p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帳戶狀態控制：啟用</a:t>
            </a:r>
            <a:r>
              <a:rPr lang="en-US" altLang="zh-TW" dirty="0"/>
              <a:t>/</a:t>
            </a:r>
            <a:r>
              <a:rPr lang="zh-TW" altLang="en-US" dirty="0"/>
              <a:t>停用</a:t>
            </a:r>
            <a:r>
              <a:rPr lang="en-US" altLang="zh-TW" dirty="0"/>
              <a:t>/</a:t>
            </a:r>
            <a:r>
              <a:rPr lang="zh-TW" altLang="en-US" dirty="0"/>
              <a:t>鎖定用戶帳戶</a:t>
            </a:r>
          </a:p>
        </p:txBody>
      </p:sp>
      <p:sp>
        <p:nvSpPr>
          <p:cNvPr id="24" name="Text 8">
            <a:extLst>
              <a:ext uri="{FF2B5EF4-FFF2-40B4-BE49-F238E27FC236}">
                <a16:creationId xmlns:a16="http://schemas.microsoft.com/office/drawing/2014/main" id="{BD83EF68-116F-1EE4-51F0-4698928FEDF4}"/>
              </a:ext>
            </a:extLst>
          </p:cNvPr>
          <p:cNvSpPr/>
          <p:nvPr/>
        </p:nvSpPr>
        <p:spPr>
          <a:xfrm>
            <a:off x="7371588" y="433265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b="1" dirty="0"/>
              <a:t>🔐 密碼管理</a:t>
            </a:r>
            <a:endParaRPr lang="zh-TW" altLang="en-US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3596D4CC-C620-93E2-886E-746F012345F6}"/>
              </a:ext>
            </a:extLst>
          </p:cNvPr>
          <p:cNvSpPr txBox="1"/>
          <p:nvPr/>
        </p:nvSpPr>
        <p:spPr>
          <a:xfrm>
            <a:off x="8102669" y="4764670"/>
            <a:ext cx="47455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強制密碼重設：為指定用戶重新設定密碼</a:t>
            </a:r>
          </a:p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重設提醒機制：提醒客戶及時更換新密碼</a:t>
            </a:r>
            <a:endParaRPr lang="en-US" altLang="zh-TW" dirty="0"/>
          </a:p>
          <a:p>
            <a:r>
              <a:rPr lang="zh-TW" altLang="en-US" dirty="0"/>
              <a:t>  </a:t>
            </a:r>
            <a:r>
              <a:rPr lang="en-US" altLang="zh-TW" dirty="0"/>
              <a:t>- </a:t>
            </a:r>
            <a:r>
              <a:rPr lang="zh-TW" altLang="en-US"/>
              <a:t>帳戶鎖定  </a:t>
            </a:r>
            <a:r>
              <a:rPr lang="en-US" altLang="zh-TW"/>
              <a:t>: </a:t>
            </a:r>
            <a:r>
              <a:rPr lang="zh-TW" altLang="en-US" dirty="0"/>
              <a:t>防止暴力破解</a:t>
            </a:r>
          </a:p>
          <a:p>
            <a:endParaRPr lang="zh-TW" altLang="en-US" dirty="0"/>
          </a:p>
          <a:p>
            <a:r>
              <a:rPr lang="zh-TW" altLang="en-US" dirty="0"/>
              <a:t>  </a:t>
            </a:r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339C784D-4B40-A1D8-968F-5EB3A3D06A4F}"/>
              </a:ext>
            </a:extLst>
          </p:cNvPr>
          <p:cNvSpPr/>
          <p:nvPr/>
        </p:nvSpPr>
        <p:spPr>
          <a:xfrm>
            <a:off x="7371588" y="614966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b="1" dirty="0"/>
              <a:t>🛠️ 系統功能</a:t>
            </a:r>
            <a:endParaRPr lang="zh-TW" altLang="en-US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62296FA1-F238-9939-EE10-B4E60E475B17}"/>
              </a:ext>
            </a:extLst>
          </p:cNvPr>
          <p:cNvSpPr txBox="1"/>
          <p:nvPr/>
        </p:nvSpPr>
        <p:spPr>
          <a:xfrm>
            <a:off x="8102668" y="6581682"/>
            <a:ext cx="67222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開發者聯絡資訊：完整的技術支援聯絡方式</a:t>
            </a:r>
          </a:p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用戶狀態切換：普通用戶</a:t>
            </a:r>
            <a:r>
              <a:rPr lang="en-US" altLang="zh-TW" dirty="0"/>
              <a:t>/</a:t>
            </a:r>
            <a:r>
              <a:rPr lang="zh-TW" altLang="en-US" dirty="0"/>
              <a:t>管理人員</a:t>
            </a:r>
            <a:r>
              <a:rPr lang="en-US" altLang="zh-TW" dirty="0"/>
              <a:t>/</a:t>
            </a:r>
            <a:r>
              <a:rPr lang="zh-TW" altLang="en-US" dirty="0"/>
              <a:t>鎖定狀態</a:t>
            </a:r>
          </a:p>
          <a:p>
            <a:r>
              <a:rPr lang="zh-TW" altLang="en-US" dirty="0"/>
              <a:t>  </a:t>
            </a:r>
            <a:r>
              <a:rPr lang="en-US" altLang="zh-TW" dirty="0"/>
              <a:t>-</a:t>
            </a:r>
            <a:r>
              <a:rPr lang="zh-TW" altLang="en-US" dirty="0"/>
              <a:t> 資料庫操作日誌：詳細的操作記錄與錯誤處理</a:t>
            </a:r>
          </a:p>
          <a:p>
            <a:br>
              <a:rPr lang="zh-TW" altLang="en-US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37811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28124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12392" y="2320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000" b="1" dirty="0" err="1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技術亮點與安全機制</a:t>
            </a:r>
            <a:endParaRPr lang="en-US" sz="4000" b="1" dirty="0">
              <a:solidFill>
                <a:srgbClr val="2C2926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56" y="1370039"/>
            <a:ext cx="399127" cy="39912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699135" y="1119805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altLang="zh-TW" b="1" dirty="0"/>
              <a:t>Lambda </a:t>
            </a:r>
            <a:r>
              <a:rPr lang="zh-TW" altLang="en-US" b="1" dirty="0"/>
              <a:t>表達式   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 </a:t>
            </a:r>
            <a:r>
              <a:rPr lang="zh-TW" altLang="en-US" dirty="0"/>
              <a:t> 大量使用現代 </a:t>
            </a:r>
            <a:r>
              <a:rPr lang="en-US" altLang="zh-TW" dirty="0"/>
              <a:t>C++ Lambda </a:t>
            </a:r>
            <a:r>
              <a:rPr lang="zh-TW" altLang="en-US" dirty="0"/>
              <a:t>表達式，代碼簡潔優雅</a:t>
            </a:r>
            <a:endParaRPr lang="en-US" sz="2200" dirty="0"/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34C3CCB9-5EA0-5811-DDCE-5213578EA0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13C054AA-9B5A-8730-4383-78DE0D8CAA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2418" y="2173659"/>
            <a:ext cx="10406470" cy="637897"/>
          </a:xfrm>
          <a:prstGeom prst="rect">
            <a:avLst/>
          </a:prstGeom>
        </p:spPr>
      </p:pic>
      <p:sp>
        <p:nvSpPr>
          <p:cNvPr id="22" name="Text 3">
            <a:extLst>
              <a:ext uri="{FF2B5EF4-FFF2-40B4-BE49-F238E27FC236}">
                <a16:creationId xmlns:a16="http://schemas.microsoft.com/office/drawing/2014/main" id="{361B80CF-1E5A-419B-4453-8341A1205020}"/>
              </a:ext>
            </a:extLst>
          </p:cNvPr>
          <p:cNvSpPr/>
          <p:nvPr/>
        </p:nvSpPr>
        <p:spPr>
          <a:xfrm>
            <a:off x="4699136" y="1650925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altLang="zh-TW" b="1" dirty="0"/>
              <a:t>Signal-Slot </a:t>
            </a:r>
            <a:r>
              <a:rPr lang="zh-TW" altLang="en-US" b="1" dirty="0"/>
              <a:t>機制    </a:t>
            </a:r>
            <a:r>
              <a:rPr lang="en-US" altLang="zh-TW" dirty="0"/>
              <a:t>:</a:t>
            </a:r>
            <a:r>
              <a:rPr lang="zh-TW" altLang="en-US" dirty="0"/>
              <a:t>  </a:t>
            </a:r>
            <a:r>
              <a:rPr lang="en-US" altLang="zh-TW" dirty="0"/>
              <a:t> </a:t>
            </a:r>
            <a:r>
              <a:rPr lang="zh-TW" altLang="en-US" dirty="0"/>
              <a:t>事件驅動架構，實現完全解耦合的組件通信</a:t>
            </a: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408F7679-83E5-6E84-2827-2E689B9890B5}"/>
              </a:ext>
            </a:extLst>
          </p:cNvPr>
          <p:cNvSpPr/>
          <p:nvPr/>
        </p:nvSpPr>
        <p:spPr>
          <a:xfrm>
            <a:off x="4705065" y="3350685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altLang="zh-TW" b="1" dirty="0"/>
              <a:t>SHA-256 </a:t>
            </a:r>
            <a:r>
              <a:rPr lang="zh-TW" altLang="en-US" b="1" dirty="0"/>
              <a:t>加密        </a:t>
            </a:r>
            <a:r>
              <a:rPr lang="en-US" altLang="zh-TW" dirty="0"/>
              <a:t>: </a:t>
            </a:r>
            <a:r>
              <a:rPr lang="zh-TW" altLang="en-US" dirty="0"/>
              <a:t> </a:t>
            </a:r>
            <a:r>
              <a:rPr lang="en-US" altLang="zh-TW" dirty="0"/>
              <a:t> </a:t>
            </a:r>
            <a:r>
              <a:rPr lang="zh-TW" altLang="en-US" dirty="0"/>
              <a:t>工業級密碼雜湊演算法</a:t>
            </a:r>
            <a:endParaRPr lang="en-US" sz="2200" dirty="0"/>
          </a:p>
        </p:txBody>
      </p:sp>
      <p:pic>
        <p:nvPicPr>
          <p:cNvPr id="27" name="Image 2">
            <a:extLst>
              <a:ext uri="{FF2B5EF4-FFF2-40B4-BE49-F238E27FC236}">
                <a16:creationId xmlns:a16="http://schemas.microsoft.com/office/drawing/2014/main" id="{8547E84D-61C3-A813-F9AE-D988DEF1C6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2855" y="3291892"/>
            <a:ext cx="399127" cy="399127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C7AB54D8-C04C-F256-E699-15437A4F2E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4477" y="4141581"/>
            <a:ext cx="9907609" cy="905139"/>
          </a:xfrm>
          <a:prstGeom prst="rect">
            <a:avLst/>
          </a:prstGeom>
        </p:spPr>
      </p:pic>
      <p:sp>
        <p:nvSpPr>
          <p:cNvPr id="33" name="文字方塊 32">
            <a:extLst>
              <a:ext uri="{FF2B5EF4-FFF2-40B4-BE49-F238E27FC236}">
                <a16:creationId xmlns:a16="http://schemas.microsoft.com/office/drawing/2014/main" id="{8200079E-0C0B-BBC9-1466-1EBF9847FC0B}"/>
              </a:ext>
            </a:extLst>
          </p:cNvPr>
          <p:cNvSpPr txBox="1"/>
          <p:nvPr/>
        </p:nvSpPr>
        <p:spPr>
          <a:xfrm>
            <a:off x="4699134" y="5749899"/>
            <a:ext cx="83240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/>
              <a:t>參數化查詢          </a:t>
            </a:r>
            <a:r>
              <a:rPr lang="en-US" altLang="zh-TW" dirty="0"/>
              <a:t>: </a:t>
            </a:r>
            <a:r>
              <a:rPr lang="zh-TW" altLang="en-US" dirty="0"/>
              <a:t> </a:t>
            </a:r>
            <a:r>
              <a:rPr lang="en-US" altLang="zh-TW" dirty="0"/>
              <a:t>100% </a:t>
            </a:r>
            <a:r>
              <a:rPr lang="zh-TW" altLang="en-US" dirty="0"/>
              <a:t>防止 </a:t>
            </a:r>
            <a:r>
              <a:rPr lang="en-US" altLang="zh-TW" dirty="0"/>
              <a:t>SQL </a:t>
            </a:r>
            <a:r>
              <a:rPr lang="zh-TW" altLang="en-US" dirty="0"/>
              <a:t>注入攻擊</a:t>
            </a:r>
            <a:endParaRPr lang="en-US" altLang="zh-TW" dirty="0"/>
          </a:p>
          <a:p>
            <a:endParaRPr lang="zh-TW" altLang="en-US" dirty="0"/>
          </a:p>
          <a:p>
            <a:r>
              <a:rPr lang="zh-TW" altLang="en-US" b="1" dirty="0"/>
              <a:t>連接池管理          </a:t>
            </a:r>
            <a:r>
              <a:rPr lang="en-US" altLang="zh-TW" dirty="0"/>
              <a:t>:</a:t>
            </a:r>
            <a:r>
              <a:rPr lang="zh-TW" altLang="en-US" dirty="0"/>
              <a:t>  安全的資料庫連接控制</a:t>
            </a:r>
          </a:p>
        </p:txBody>
      </p:sp>
      <p:pic>
        <p:nvPicPr>
          <p:cNvPr id="34" name="Image 4">
            <a:extLst>
              <a:ext uri="{FF2B5EF4-FFF2-40B4-BE49-F238E27FC236}">
                <a16:creationId xmlns:a16="http://schemas.microsoft.com/office/drawing/2014/main" id="{4635C641-13B0-BF46-B5B0-0781997EB67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52856" y="6012000"/>
            <a:ext cx="399127" cy="399127"/>
          </a:xfrm>
          <a:prstGeom prst="rect">
            <a:avLst/>
          </a:prstGeom>
        </p:spPr>
      </p:pic>
      <p:pic>
        <p:nvPicPr>
          <p:cNvPr id="36" name="圖片 35">
            <a:extLst>
              <a:ext uri="{FF2B5EF4-FFF2-40B4-BE49-F238E27FC236}">
                <a16:creationId xmlns:a16="http://schemas.microsoft.com/office/drawing/2014/main" id="{3D949A9A-707E-A988-B4C1-9BBE59792C7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74477" y="7109795"/>
            <a:ext cx="9857750" cy="8714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3670BC-2AF3-3050-274F-CC54658F6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B1C34654-DC13-226E-2EB9-515142FBD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28124" y="0"/>
            <a:ext cx="576072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7A6E97A4-8995-9E71-5F56-EEB4BD4FDFB2}"/>
              </a:ext>
            </a:extLst>
          </p:cNvPr>
          <p:cNvSpPr/>
          <p:nvPr/>
        </p:nvSpPr>
        <p:spPr>
          <a:xfrm>
            <a:off x="5212392" y="2320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000" b="1" dirty="0" err="1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技術亮點與安全機制</a:t>
            </a:r>
            <a:endParaRPr lang="en-US" sz="4000" b="1" dirty="0">
              <a:solidFill>
                <a:srgbClr val="2C2926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CE06F239-9171-7AF8-F5C9-13934D0FE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6737" y="1075008"/>
            <a:ext cx="399127" cy="399127"/>
          </a:xfrm>
          <a:prstGeom prst="rect">
            <a:avLst/>
          </a:prstGeom>
        </p:spPr>
      </p:pic>
      <p:sp>
        <p:nvSpPr>
          <p:cNvPr id="7" name="Text 3">
            <a:extLst>
              <a:ext uri="{FF2B5EF4-FFF2-40B4-BE49-F238E27FC236}">
                <a16:creationId xmlns:a16="http://schemas.microsoft.com/office/drawing/2014/main" id="{4F1C7034-69B0-0506-8E6B-9A6C6D5FF81F}"/>
              </a:ext>
            </a:extLst>
          </p:cNvPr>
          <p:cNvSpPr/>
          <p:nvPr/>
        </p:nvSpPr>
        <p:spPr>
          <a:xfrm>
            <a:off x="4699135" y="1119805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altLang="zh-TW" b="1" dirty="0"/>
              <a:t>90 </a:t>
            </a:r>
            <a:r>
              <a:rPr lang="zh-TW" altLang="en-US" b="1" dirty="0"/>
              <a:t>秒自動逾時      </a:t>
            </a:r>
            <a:r>
              <a:rPr lang="en-US" altLang="zh-TW" b="1" dirty="0">
                <a:latin typeface="+mn-ea"/>
              </a:rPr>
              <a:t>: </a:t>
            </a:r>
            <a:r>
              <a:rPr lang="zh-TW" altLang="en-US" b="1" dirty="0"/>
              <a:t>  </a:t>
            </a:r>
            <a:r>
              <a:rPr lang="en-US" altLang="zh-TW" dirty="0" err="1"/>
              <a:t>QTimer</a:t>
            </a:r>
            <a:r>
              <a:rPr lang="en-US" altLang="zh-TW" dirty="0"/>
              <a:t> </a:t>
            </a:r>
            <a:r>
              <a:rPr lang="zh-TW" altLang="en-US" dirty="0"/>
              <a:t>實現的會話超時保護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4A15AE2E-5708-4084-B73A-668BA3286C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sp>
        <p:nvSpPr>
          <p:cNvPr id="24" name="Text 3">
            <a:extLst>
              <a:ext uri="{FF2B5EF4-FFF2-40B4-BE49-F238E27FC236}">
                <a16:creationId xmlns:a16="http://schemas.microsoft.com/office/drawing/2014/main" id="{7E8AC7F7-09C0-762A-3B1D-FA4A8A716513}"/>
              </a:ext>
            </a:extLst>
          </p:cNvPr>
          <p:cNvSpPr/>
          <p:nvPr/>
        </p:nvSpPr>
        <p:spPr>
          <a:xfrm>
            <a:off x="4699135" y="3805720"/>
            <a:ext cx="7232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zh-TW" altLang="en-US" b="1" dirty="0"/>
              <a:t>安全登出清理      </a:t>
            </a:r>
            <a:r>
              <a:rPr lang="en-US" altLang="zh-TW" dirty="0"/>
              <a:t>:</a:t>
            </a:r>
            <a:r>
              <a:rPr lang="zh-TW" altLang="en-US" dirty="0"/>
              <a:t>  </a:t>
            </a:r>
            <a:r>
              <a:rPr lang="en-US" altLang="zh-TW" dirty="0"/>
              <a:t> </a:t>
            </a:r>
            <a:r>
              <a:rPr lang="zh-TW" altLang="en-US" dirty="0"/>
              <a:t>完整的會話狀態重置</a:t>
            </a:r>
            <a:endParaRPr lang="en-US" sz="2200" dirty="0"/>
          </a:p>
        </p:txBody>
      </p:sp>
      <p:pic>
        <p:nvPicPr>
          <p:cNvPr id="27" name="Image 2">
            <a:extLst>
              <a:ext uri="{FF2B5EF4-FFF2-40B4-BE49-F238E27FC236}">
                <a16:creationId xmlns:a16="http://schemas.microsoft.com/office/drawing/2014/main" id="{C1582F25-492A-8228-2F56-88E11DF4BC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76084" y="3760923"/>
            <a:ext cx="399127" cy="399127"/>
          </a:xfrm>
          <a:prstGeom prst="rect">
            <a:avLst/>
          </a:prstGeom>
        </p:spPr>
      </p:pic>
      <p:sp>
        <p:nvSpPr>
          <p:cNvPr id="33" name="文字方塊 32">
            <a:extLst>
              <a:ext uri="{FF2B5EF4-FFF2-40B4-BE49-F238E27FC236}">
                <a16:creationId xmlns:a16="http://schemas.microsoft.com/office/drawing/2014/main" id="{7A755F7F-E9B6-3068-7A27-DC6EE6D16856}"/>
              </a:ext>
            </a:extLst>
          </p:cNvPr>
          <p:cNvSpPr txBox="1"/>
          <p:nvPr/>
        </p:nvSpPr>
        <p:spPr>
          <a:xfrm>
            <a:off x="4699134" y="5901213"/>
            <a:ext cx="83240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/>
              <a:t>失敗嘗試追蹤     </a:t>
            </a:r>
            <a:r>
              <a:rPr lang="en-US" altLang="zh-TW" dirty="0"/>
              <a:t>: </a:t>
            </a:r>
            <a:r>
              <a:rPr lang="zh-TW" altLang="en-US" dirty="0"/>
              <a:t>  登入失敗次數監控</a:t>
            </a:r>
            <a:endParaRPr lang="en-US" altLang="zh-TW" dirty="0"/>
          </a:p>
          <a:p>
            <a:endParaRPr lang="zh-TW" altLang="en-US" dirty="0"/>
          </a:p>
          <a:p>
            <a:r>
              <a:rPr lang="zh-TW" altLang="en-US" b="1" dirty="0"/>
              <a:t>帳戶鎖定機制     </a:t>
            </a:r>
            <a:r>
              <a:rPr lang="en-US" altLang="zh-TW" dirty="0"/>
              <a:t>:</a:t>
            </a:r>
            <a:r>
              <a:rPr lang="zh-TW" altLang="en-US" dirty="0"/>
              <a:t>  </a:t>
            </a:r>
            <a:r>
              <a:rPr lang="en-US" altLang="zh-TW" dirty="0"/>
              <a:t> </a:t>
            </a:r>
            <a:r>
              <a:rPr lang="zh-TW" altLang="en-US" dirty="0"/>
              <a:t>異常行為自動保護</a:t>
            </a:r>
            <a:endParaRPr lang="en-US" altLang="zh-TW" dirty="0"/>
          </a:p>
          <a:p>
            <a:endParaRPr lang="zh-TW" altLang="en-US" dirty="0"/>
          </a:p>
          <a:p>
            <a:r>
              <a:rPr lang="zh-TW" altLang="en-US" b="1" dirty="0"/>
              <a:t>權限分級              </a:t>
            </a:r>
            <a:r>
              <a:rPr lang="en-US" altLang="zh-TW" dirty="0"/>
              <a:t>: </a:t>
            </a:r>
            <a:r>
              <a:rPr lang="zh-TW" altLang="en-US" dirty="0"/>
              <a:t>  嚴格的用戶</a:t>
            </a:r>
            <a:r>
              <a:rPr lang="en-US" altLang="zh-TW" dirty="0"/>
              <a:t>/</a:t>
            </a:r>
            <a:r>
              <a:rPr lang="zh-TW" altLang="en-US" dirty="0"/>
              <a:t>管理員權限分離</a:t>
            </a:r>
          </a:p>
        </p:txBody>
      </p:sp>
      <p:pic>
        <p:nvPicPr>
          <p:cNvPr id="34" name="Image 4">
            <a:extLst>
              <a:ext uri="{FF2B5EF4-FFF2-40B4-BE49-F238E27FC236}">
                <a16:creationId xmlns:a16="http://schemas.microsoft.com/office/drawing/2014/main" id="{A35C932A-C1F7-4E1C-8539-2B7E190C23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3876" y="6030897"/>
            <a:ext cx="399127" cy="39912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440A6A3-81AD-C089-3F4C-49018EFE125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19697"/>
          <a:stretch>
            <a:fillRect/>
          </a:stretch>
        </p:blipFill>
        <p:spPr>
          <a:xfrm>
            <a:off x="4728954" y="1653147"/>
            <a:ext cx="7923560" cy="179513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699FE46-77E7-4382-2CDD-0C6EA050BB4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99135" y="4456553"/>
            <a:ext cx="6882694" cy="112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332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A15C4-E1AD-4AE8-07FB-EE6AC368C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06FECCC1-50B1-2E62-74A1-C5C8A2E49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sp>
        <p:nvSpPr>
          <p:cNvPr id="15" name="Text 0">
            <a:extLst>
              <a:ext uri="{FF2B5EF4-FFF2-40B4-BE49-F238E27FC236}">
                <a16:creationId xmlns:a16="http://schemas.microsoft.com/office/drawing/2014/main" id="{D0146CB3-52E9-B833-9487-6876D470121C}"/>
              </a:ext>
            </a:extLst>
          </p:cNvPr>
          <p:cNvSpPr/>
          <p:nvPr/>
        </p:nvSpPr>
        <p:spPr>
          <a:xfrm>
            <a:off x="6443757" y="3760410"/>
            <a:ext cx="17428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altLang="zh-TW" sz="40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U</a:t>
            </a:r>
            <a:r>
              <a:rPr lang="zh-TW" altLang="en-US" sz="40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  </a:t>
            </a:r>
            <a:r>
              <a:rPr lang="en-US" altLang="zh-TW" sz="40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M</a:t>
            </a:r>
            <a:r>
              <a:rPr lang="zh-TW" altLang="en-US" sz="40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  </a:t>
            </a:r>
            <a:r>
              <a:rPr lang="en-US" altLang="zh-TW" sz="4000" b="1" dirty="0">
                <a:solidFill>
                  <a:srgbClr val="2C2926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L</a:t>
            </a:r>
            <a:endParaRPr lang="en-US" sz="4000" b="1" dirty="0">
              <a:solidFill>
                <a:srgbClr val="2C2926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83090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DC36E-164B-4608-A469-66D38269C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25ED005D-52A1-2258-6211-5AD1167A8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3227" y="6818751"/>
            <a:ext cx="2829320" cy="162900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B9A17184-623A-85C6-EE63-2A5A8397AF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658" y="0"/>
            <a:ext cx="7241084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10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903</Words>
  <Application>Microsoft Office PowerPoint</Application>
  <PresentationFormat>自訂</PresentationFormat>
  <Paragraphs>140</Paragraphs>
  <Slides>18</Slides>
  <Notes>18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細明體_HKSCS</vt:lpstr>
      <vt:lpstr>標楷體</vt:lpstr>
      <vt:lpstr>Wingdings</vt:lpstr>
      <vt:lpstr>新細明體</vt:lpstr>
      <vt:lpstr>Arial</vt:lpstr>
      <vt:lpstr>Inter</vt:lpstr>
      <vt:lpstr>FZYaoTi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eric wu</cp:lastModifiedBy>
  <cp:revision>9</cp:revision>
  <dcterms:created xsi:type="dcterms:W3CDTF">2025-06-08T02:18:19Z</dcterms:created>
  <dcterms:modified xsi:type="dcterms:W3CDTF">2025-06-10T23:17:49Z</dcterms:modified>
</cp:coreProperties>
</file>